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82d66f7dfe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82d66f7dfe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82d66f7dfe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82d66f7dfe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2d66f7df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2d66f7df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2d66f7dfe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2d66f7dfe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82d66f7dfe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82d66f7dfe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82d66f7dfe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82d66f7dfe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2d66f7df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2d66f7df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519150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Analysis of Correlation between Conventional and Ultra Diffuse Galaxies</a:t>
            </a:r>
            <a:endParaRPr sz="30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627000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Ryan Webster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Advisor: Prof. Dennis Zaritsky</a:t>
            </a: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391250" y="4648725"/>
            <a:ext cx="2543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Credit: Justin Ng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Ultra Diffuse Galaxies (UDGs)?</a:t>
            </a:r>
            <a:endParaRPr/>
          </a:p>
        </p:txBody>
      </p:sp>
      <p:sp>
        <p:nvSpPr>
          <p:cNvPr id="62" name="Google Shape;62;p1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Exotic </a:t>
            </a:r>
            <a:r>
              <a:rPr lang="en"/>
              <a:t>subclass</a:t>
            </a:r>
            <a:r>
              <a:rPr lang="en"/>
              <a:t> of galaxy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Characterized by abnormally low surface brightnesses, but are the sizes of conventional galaxies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Goal: to explore how UDGs cluster with each other and normal galaxies</a:t>
            </a:r>
            <a:endParaRPr/>
          </a:p>
        </p:txBody>
      </p:sp>
      <p:grpSp>
        <p:nvGrpSpPr>
          <p:cNvPr id="63" name="Google Shape;63;p14"/>
          <p:cNvGrpSpPr/>
          <p:nvPr/>
        </p:nvGrpSpPr>
        <p:grpSpPr>
          <a:xfrm>
            <a:off x="817938" y="2652300"/>
            <a:ext cx="3279428" cy="2243825"/>
            <a:chOff x="794938" y="2767350"/>
            <a:chExt cx="3279428" cy="2243825"/>
          </a:xfrm>
        </p:grpSpPr>
        <p:pic>
          <p:nvPicPr>
            <p:cNvPr id="64" name="Google Shape;64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94938" y="2824900"/>
              <a:ext cx="3279428" cy="218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Google Shape;65;p14"/>
            <p:cNvSpPr txBox="1"/>
            <p:nvPr/>
          </p:nvSpPr>
          <p:spPr>
            <a:xfrm>
              <a:off x="2121616" y="2767350"/>
              <a:ext cx="626100" cy="3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UDG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66" name="Google Shape;66;p14"/>
            <p:cNvSpPr txBox="1"/>
            <p:nvPr/>
          </p:nvSpPr>
          <p:spPr>
            <a:xfrm>
              <a:off x="794938" y="4703625"/>
              <a:ext cx="17922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999999"/>
                  </a:solidFill>
                </a:rPr>
                <a:t>Credit: ESA/Hubble</a:t>
              </a:r>
              <a:endParaRPr sz="1000">
                <a:solidFill>
                  <a:srgbClr val="999999"/>
                </a:solidFill>
              </a:endParaRPr>
            </a:p>
          </p:txBody>
        </p:sp>
      </p:grpSp>
      <p:grpSp>
        <p:nvGrpSpPr>
          <p:cNvPr id="67" name="Google Shape;67;p14"/>
          <p:cNvGrpSpPr/>
          <p:nvPr/>
        </p:nvGrpSpPr>
        <p:grpSpPr>
          <a:xfrm>
            <a:off x="5583513" y="2652300"/>
            <a:ext cx="3127200" cy="2243825"/>
            <a:chOff x="5583513" y="2767350"/>
            <a:chExt cx="3127200" cy="2243825"/>
          </a:xfrm>
        </p:grpSpPr>
        <p:pic>
          <p:nvPicPr>
            <p:cNvPr id="68" name="Google Shape;68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83525" y="2824900"/>
              <a:ext cx="2648626" cy="2186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9" name="Google Shape;69;p14"/>
            <p:cNvSpPr txBox="1"/>
            <p:nvPr/>
          </p:nvSpPr>
          <p:spPr>
            <a:xfrm>
              <a:off x="6119575" y="2767350"/>
              <a:ext cx="1576500" cy="356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FFFF"/>
                  </a:solidFill>
                </a:rPr>
                <a:t>Normal Galaxy</a:t>
              </a:r>
              <a:endParaRPr>
                <a:solidFill>
                  <a:srgbClr val="FFFFFF"/>
                </a:solidFill>
              </a:endParaRPr>
            </a:p>
          </p:txBody>
        </p:sp>
        <p:sp>
          <p:nvSpPr>
            <p:cNvPr id="70" name="Google Shape;70;p14"/>
            <p:cNvSpPr txBox="1"/>
            <p:nvPr/>
          </p:nvSpPr>
          <p:spPr>
            <a:xfrm>
              <a:off x="5583513" y="4703625"/>
              <a:ext cx="3127200" cy="2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999999"/>
                  </a:solidFill>
                </a:rPr>
                <a:t>Credit: The Hubble Heritage Team</a:t>
              </a:r>
              <a:endParaRPr sz="1000">
                <a:solidFill>
                  <a:srgbClr val="999999"/>
                </a:solidFill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Survey</a:t>
            </a:r>
            <a:endParaRPr/>
          </a:p>
        </p:txBody>
      </p:sp>
      <p:sp>
        <p:nvSpPr>
          <p:cNvPr id="76" name="Google Shape;76;p15"/>
          <p:cNvSpPr txBox="1"/>
          <p:nvPr>
            <p:ph idx="1" type="body"/>
          </p:nvPr>
        </p:nvSpPr>
        <p:spPr>
          <a:xfrm>
            <a:off x="311700" y="1152475"/>
            <a:ext cx="3945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274</a:t>
            </a:r>
            <a:r>
              <a:rPr lang="en"/>
              <a:t> UDGs found in Coma with SMUDGes </a:t>
            </a:r>
            <a:r>
              <a:rPr lang="en"/>
              <a:t>Survey </a:t>
            </a:r>
            <a:r>
              <a:rPr lang="en"/>
              <a:t>(Zaritsky et al. 2019)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3372 normal galaxies in SMUDGes Survey stamp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Need 10</a:t>
            </a:r>
            <a:r>
              <a:rPr baseline="30000" lang="en"/>
              <a:t>5</a:t>
            </a:r>
            <a:r>
              <a:rPr lang="en"/>
              <a:t> randomized points for analysis (not pictured)</a:t>
            </a:r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57600" y="1220237"/>
            <a:ext cx="4694778" cy="352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Correlation Functions</a:t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Defined as the excess probability (relative to a Poisson Distribution) of finding two galaxies with a </a:t>
            </a:r>
            <a:r>
              <a:rPr lang="en"/>
              <a:t>certain</a:t>
            </a:r>
            <a:r>
              <a:rPr lang="en"/>
              <a:t> volume at a separated distance “r”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Calculated with Landy-Szalay formula: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Where DD is correlation between the two </a:t>
            </a:r>
            <a:r>
              <a:rPr lang="en"/>
              <a:t>catalogs</a:t>
            </a:r>
            <a:r>
              <a:rPr lang="en"/>
              <a:t>, DR is normal galaxies and random points correlation, and RR is the random points auto-correlation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4500" y="2267000"/>
            <a:ext cx="2767501" cy="104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Coma Correlation Function</a:t>
            </a:r>
            <a:endParaRPr/>
          </a:p>
        </p:txBody>
      </p:sp>
      <p:sp>
        <p:nvSpPr>
          <p:cNvPr id="90" name="Google Shape;90;p17"/>
          <p:cNvSpPr txBox="1"/>
          <p:nvPr>
            <p:ph idx="1" type="body"/>
          </p:nvPr>
        </p:nvSpPr>
        <p:spPr>
          <a:xfrm>
            <a:off x="311700" y="1152475"/>
            <a:ext cx="36708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Min separation = 0.01 deg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Max separation = .1 deg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UDGs correlate with normal galaxies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~ 3.7x at small scales, decreases to 0 at large scales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34900" y="1170125"/>
            <a:ext cx="4856700" cy="364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Testing Correlation Function</a:t>
            </a:r>
            <a:endParaRPr/>
          </a:p>
        </p:txBody>
      </p:sp>
      <p:sp>
        <p:nvSpPr>
          <p:cNvPr id="97" name="Google Shape;97;p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Generated randomized UDG and normal galaxy catalog</a:t>
            </a:r>
            <a:endParaRPr/>
          </a:p>
        </p:txBody>
      </p:sp>
      <p:pic>
        <p:nvPicPr>
          <p:cNvPr id="98" name="Google Shape;9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648600"/>
            <a:ext cx="4158000" cy="311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4300" y="1648600"/>
            <a:ext cx="4158000" cy="3118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Autocorrelation</a:t>
            </a:r>
            <a:r>
              <a:rPr lang="en"/>
              <a:t> Functions</a:t>
            </a:r>
            <a:endParaRPr/>
          </a:p>
        </p:txBody>
      </p:sp>
      <p:sp>
        <p:nvSpPr>
          <p:cNvPr id="105" name="Google Shape;105;p19"/>
          <p:cNvSpPr txBox="1"/>
          <p:nvPr>
            <p:ph idx="1" type="body"/>
          </p:nvPr>
        </p:nvSpPr>
        <p:spPr>
          <a:xfrm>
            <a:off x="311700" y="1152475"/>
            <a:ext cx="330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Normal</a:t>
            </a:r>
            <a:r>
              <a:rPr lang="en"/>
              <a:t> Galaxy/ UDG correlation similar to UDG and normal Galaxy autocorrelations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UDGs cluster more strongly with each other than with normal galaxies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Appear to prefer dense environments </a:t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80925" y="1152469"/>
            <a:ext cx="5051376" cy="378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/>
          <p:nvPr>
            <p:ph type="title"/>
          </p:nvPr>
        </p:nvSpPr>
        <p:spPr>
          <a:xfrm>
            <a:off x="311700" y="2173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112" name="Google Shape;112;p20"/>
          <p:cNvSpPr txBox="1"/>
          <p:nvPr/>
        </p:nvSpPr>
        <p:spPr>
          <a:xfrm>
            <a:off x="391250" y="4648725"/>
            <a:ext cx="25431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Credit: Justin Ng</a:t>
            </a:r>
            <a:endParaRPr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